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98" r:id="rId3"/>
    <p:sldId id="293" r:id="rId4"/>
    <p:sldId id="301" r:id="rId5"/>
    <p:sldId id="302" r:id="rId6"/>
    <p:sldId id="303" r:id="rId7"/>
    <p:sldId id="307" r:id="rId8"/>
    <p:sldId id="311" r:id="rId9"/>
    <p:sldId id="312" r:id="rId10"/>
    <p:sldId id="313" r:id="rId11"/>
    <p:sldId id="304" r:id="rId12"/>
    <p:sldId id="305" r:id="rId13"/>
    <p:sldId id="299" r:id="rId14"/>
    <p:sldId id="283" r:id="rId15"/>
    <p:sldId id="292" r:id="rId16"/>
    <p:sldId id="282" r:id="rId17"/>
    <p:sldId id="294" r:id="rId18"/>
    <p:sldId id="310" r:id="rId19"/>
    <p:sldId id="284" r:id="rId20"/>
    <p:sldId id="309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Gill Sans" panose="020B0604020202020204" charset="0"/>
      <p:regular r:id="rId24"/>
      <p:bold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ckwell" panose="020606030202050204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D3E"/>
    <a:srgbClr val="041E42"/>
    <a:srgbClr val="3F7F00"/>
    <a:srgbClr val="FFFF00"/>
    <a:srgbClr val="578FEC"/>
    <a:srgbClr val="000000"/>
    <a:srgbClr val="7F3F00"/>
    <a:srgbClr val="394D92"/>
    <a:srgbClr val="FF514A"/>
    <a:srgbClr val="FE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99"/>
  </p:normalViewPr>
  <p:slideViewPr>
    <p:cSldViewPr snapToGrid="0">
      <p:cViewPr>
        <p:scale>
          <a:sx n="100" d="100"/>
          <a:sy n="100" d="100"/>
        </p:scale>
        <p:origin x="45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5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6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0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6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2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6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0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14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8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4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15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9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75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39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1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16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06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87FD3E-9D36-45C8-9C79-942BFD793EF0}"/>
              </a:ext>
            </a:extLst>
          </p:cNvPr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6"/>
          <p:cNvSpPr txBox="1"/>
          <p:nvPr/>
        </p:nvSpPr>
        <p:spPr>
          <a:xfrm>
            <a:off x="0" y="0"/>
            <a:ext cx="9144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The Slot-</a:t>
            </a:r>
            <a:r>
              <a:rPr lang="en-US" sz="4400" b="1" i="1" dirty="0" err="1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ification</a:t>
            </a:r>
            <a:r>
              <a:rPr lang="en-US" sz="44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of Baseball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Predicting the next pitch in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America’s Pastime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4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Buzzelli</a:t>
            </a:r>
            <a:endParaRPr sz="2400" b="1" i="0" u="none" strike="noStrike" cap="none" dirty="0">
              <a:ln w="9525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7147846" y="4683228"/>
            <a:ext cx="1694817" cy="3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4800"/>
            </a:pPr>
            <a:r>
              <a:rPr lang="en-US" sz="18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cs typeface="Times New Roman" panose="02020603050405020304" pitchFamily="18" charset="0"/>
                <a:sym typeface="Roboto"/>
              </a:rPr>
              <a:t>May 28</a:t>
            </a:r>
            <a:r>
              <a:rPr lang="en" sz="18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cs typeface="Times New Roman" panose="02020603050405020304" pitchFamily="18" charset="0"/>
                <a:sym typeface="Roboto"/>
              </a:rPr>
              <a:t>, 2020</a:t>
            </a:r>
            <a:endParaRPr sz="1800" b="1" i="1" dirty="0">
              <a:ln w="9525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13423-7B02-4F75-870E-99418FB5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903" y="2289068"/>
            <a:ext cx="2532194" cy="2517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performs worse with movement pitches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10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4D97E-F3A1-4C85-86CC-E8218509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89" y="1809419"/>
            <a:ext cx="5912822" cy="3136392"/>
          </a:xfrm>
          <a:prstGeom prst="rect">
            <a:avLst/>
          </a:prstGeom>
        </p:spPr>
      </p:pic>
      <p:sp>
        <p:nvSpPr>
          <p:cNvPr id="11" name="Google Shape;75;p17">
            <a:extLst>
              <a:ext uri="{FF2B5EF4-FFF2-40B4-BE49-F238E27FC236}">
                <a16:creationId xmlns:a16="http://schemas.microsoft.com/office/drawing/2014/main" id="{C519692B-521D-400B-90C5-1078C587DF35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131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35.1%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909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Final model performance… it’s complicated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2"/>
            <a:ext cx="8025300" cy="320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final model’s performance…depends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Predicting the pitch from a MLB pitcher is difficult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Some pitchers purposefully attempt to disrupt their own tendencies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Other pitchers just throw one pitch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Additional analysis is required across 373 pitchers as to why the model performs better than some pitchers than others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11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Future improvements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2"/>
            <a:ext cx="8025300" cy="320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Investigating a cluster analysis on pitchers to explore correlations between grouping and appropriate models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on a pitcher/batter basis rather then modeling in the aggregate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Will yield 59,952 models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Create new features to include the prior pitch types and most frequent pitch type per situation for every pitcher/batter combination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More research into how MLB pitchers strategize specifically as it relates to pitch selection and how often these strategies are changed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8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8227-7AAE-4108-8358-2EDF3E313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BC077-BE5F-46FE-BCBA-4BB2C9A4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7"/>
          <a:stretch/>
        </p:blipFill>
        <p:spPr>
          <a:xfrm>
            <a:off x="0" y="-1"/>
            <a:ext cx="9142436" cy="5143501"/>
          </a:xfrm>
          <a:prstGeom prst="rect">
            <a:avLst/>
          </a:prstGeom>
        </p:spPr>
      </p:pic>
      <p:sp>
        <p:nvSpPr>
          <p:cNvPr id="9" name="Google Shape;66;p16">
            <a:extLst>
              <a:ext uri="{FF2B5EF4-FFF2-40B4-BE49-F238E27FC236}">
                <a16:creationId xmlns:a16="http://schemas.microsoft.com/office/drawing/2014/main" id="{65365A88-1E80-4572-9BCF-88DFF05741D1}"/>
              </a:ext>
            </a:extLst>
          </p:cNvPr>
          <p:cNvSpPr txBox="1"/>
          <p:nvPr/>
        </p:nvSpPr>
        <p:spPr>
          <a:xfrm>
            <a:off x="3810000" y="0"/>
            <a:ext cx="5333999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Thank you for your time…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lang="en-US" sz="3000" b="1" i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I’ll be happy to …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	Field any questions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lang="en-US" sz="3000" b="1" i="1" u="none" strike="noStrike" cap="none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</a:t>
            </a:r>
            <a:r>
              <a:rPr lang="en-US" sz="2800" b="1" i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Buzzelli</a:t>
            </a:r>
            <a:endParaRPr lang="en-US" sz="2800" b="1" i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>
              <a:buSzPts val="4800"/>
            </a:pP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linkedin.com/in/</a:t>
            </a:r>
            <a:r>
              <a:rPr lang="en-US" sz="2800" b="1" i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joebuzzelli</a:t>
            </a: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/</a:t>
            </a:r>
          </a:p>
          <a:p>
            <a:pPr lvl="0">
              <a:buSzPts val="4800"/>
            </a:pPr>
            <a:endParaRPr lang="en-US" sz="2800" b="1" i="1" u="none" strike="noStrike" cap="none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224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Appendix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6" descr="EU sanctions target mobile phone Syriatel - Economy - Business ...">
            <a:extLst>
              <a:ext uri="{FF2B5EF4-FFF2-40B4-BE49-F238E27FC236}">
                <a16:creationId xmlns:a16="http://schemas.microsoft.com/office/drawing/2014/main" id="{057C8F69-C7F7-44F0-8FCE-822B3081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65" y="46151"/>
            <a:ext cx="784769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7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F9063F2-7DF6-4C43-81C5-25CDA4A324AB}"/>
              </a:ext>
            </a:extLst>
          </p:cNvPr>
          <p:cNvGraphicFramePr>
            <a:graphicFrameLocks noGrp="1"/>
          </p:cNvGraphicFramePr>
          <p:nvPr/>
        </p:nvGraphicFramePr>
        <p:xfrm>
          <a:off x="403202" y="1149711"/>
          <a:ext cx="8337595" cy="3676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6278">
                  <a:extLst>
                    <a:ext uri="{9D8B030D-6E8A-4147-A177-3AD203B41FA5}">
                      <a16:colId xmlns:a16="http://schemas.microsoft.com/office/drawing/2014/main" val="2332686072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530866478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2650784803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1688540406"/>
                    </a:ext>
                  </a:extLst>
                </a:gridCol>
              </a:tblGrid>
              <a:tr h="511431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Traditional Gambling</a:t>
                      </a: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In-Running</a:t>
                      </a: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Slot-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ification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55063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final result of the game (winner or total score)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outcome of each hitter’s at bat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type of each pitch in a game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08585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Transactions per MLB season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162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games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10,692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 at bats per season (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33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 per game per team)</a:t>
                      </a:r>
                      <a:endParaRPr lang="en-US" sz="12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40,630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pitches per season (</a:t>
                      </a:r>
                      <a:r>
                        <a:rPr lang="en-US" sz="1200" b="1" dirty="0">
                          <a:latin typeface="Rockwell" panose="02060603020205020403" pitchFamily="18" charset="0"/>
                        </a:rPr>
                        <a:t>3.8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pitches per at bat)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652931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Percent increase from baseline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-%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6,500%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24,980%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34785"/>
                  </a:ext>
                </a:extLst>
              </a:tr>
              <a:tr h="132762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Potential transactions </a:t>
                      </a:r>
                    </a:p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(not to scale)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763524"/>
                  </a:ext>
                </a:extLst>
              </a:tr>
            </a:tbl>
          </a:graphicData>
        </a:graphic>
      </p:graphicFrame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Slot-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of the MLB increases transactions by </a:t>
            </a:r>
            <a:r>
              <a:rPr lang="en-US" sz="2200" b="1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24,980%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15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81EC0-185F-4796-8EFC-2ADC1842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B3C8B1-59D0-4CFE-82FA-E917A3F94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54" b="15716"/>
          <a:stretch/>
        </p:blipFill>
        <p:spPr>
          <a:xfrm>
            <a:off x="2574783" y="3838975"/>
            <a:ext cx="915000" cy="6581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D12889-A8B8-450D-AD3A-C4BC4D9153AA}"/>
              </a:ext>
            </a:extLst>
          </p:cNvPr>
          <p:cNvGrpSpPr/>
          <p:nvPr/>
        </p:nvGrpSpPr>
        <p:grpSpPr>
          <a:xfrm>
            <a:off x="4485753" y="3699253"/>
            <a:ext cx="1803314" cy="939270"/>
            <a:chOff x="4485753" y="3730298"/>
            <a:chExt cx="1803314" cy="9392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96D21A-2E8C-4081-AAC6-753A3B2EF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5374067" y="3730299"/>
              <a:ext cx="915000" cy="6581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477066-A070-4D51-BEE0-DBC99FC81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4485753" y="3730298"/>
              <a:ext cx="915000" cy="6581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C6E8A0-C53C-45E0-8556-60EE804C6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4916567" y="4011407"/>
              <a:ext cx="915000" cy="65816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87BD16-D30C-46B3-9610-197EB4C49D7B}"/>
              </a:ext>
            </a:extLst>
          </p:cNvPr>
          <p:cNvGrpSpPr/>
          <p:nvPr/>
        </p:nvGrpSpPr>
        <p:grpSpPr>
          <a:xfrm>
            <a:off x="6845427" y="3465456"/>
            <a:ext cx="1719044" cy="1406865"/>
            <a:chOff x="6845427" y="3465456"/>
            <a:chExt cx="1719044" cy="14068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4DC807-4DCC-4E0A-B7A3-8B0A1B20E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71396" y="3467124"/>
              <a:ext cx="915000" cy="6581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437B82-6440-49FC-A930-2D3F05230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45427" y="3465456"/>
              <a:ext cx="915000" cy="65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B1B6AE-E65C-4538-9118-6F256DB5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85044" y="3710772"/>
              <a:ext cx="915000" cy="6581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5661E1-6054-4EC7-9D36-7CB35DD7C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85044" y="3945090"/>
              <a:ext cx="915000" cy="6581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81207A-BEDC-4166-AEAD-F5B62D88B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47183" y="3682327"/>
              <a:ext cx="915000" cy="6581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15D431-E182-40E3-84FF-72EF65016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53593" y="3918122"/>
              <a:ext cx="915000" cy="6581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A86385-6E48-4D15-B997-E21FE4C9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60831" y="4168056"/>
              <a:ext cx="915000" cy="6581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8AD82D-021F-43D3-901C-F18BD2FAA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649471" y="4214160"/>
              <a:ext cx="915000" cy="65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77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MLB’s 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PITCHf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/x provides exhaustive data for Slot-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Data elements sourced from Baseball Savant at baseballsavant.mlb.com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16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D72D84D-60BE-4DE0-B136-F0BFAA8F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19097"/>
              </p:ext>
            </p:extLst>
          </p:nvPr>
        </p:nvGraphicFramePr>
        <p:xfrm>
          <a:off x="464698" y="1812744"/>
          <a:ext cx="8214603" cy="3065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6231">
                  <a:extLst>
                    <a:ext uri="{9D8B030D-6E8A-4147-A177-3AD203B41FA5}">
                      <a16:colId xmlns:a16="http://schemas.microsoft.com/office/drawing/2014/main" val="2874981955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3553332814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3305932094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1856904428"/>
                    </a:ext>
                  </a:extLst>
                </a:gridCol>
              </a:tblGrid>
              <a:tr h="2216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Data Element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Transformation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Data Element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Transformation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1964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type (target)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Ordinal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Inning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992005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 stance (left/right)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Outs during at bat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4681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Infield alignment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whiffs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06152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Outfield alignment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swings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83573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Balls and strikes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takes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6525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Runners on base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strikeouts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167076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Nationals (home/away)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walks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091020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batting average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Already standardized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singles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578670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slugging percentage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doubles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476157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isolated power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Batters triples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142485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BA on balls in play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Already standardized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Batters homeruns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461599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at bat)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contact types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39427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batter per game)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RBIs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660906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batter per season)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sacrifices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0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Random Forest performed best in initial testing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2"/>
            <a:ext cx="8025300" cy="77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table below outlines the models assessed in this analysis to include default results, cross validation (CV) scores</a:t>
            </a: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17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D03B59-1AB2-45FC-A995-452EDA5A01AE}"/>
              </a:ext>
            </a:extLst>
          </p:cNvPr>
          <p:cNvGraphicFramePr>
            <a:graphicFrameLocks noGrp="1"/>
          </p:cNvGraphicFramePr>
          <p:nvPr/>
        </p:nvGraphicFramePr>
        <p:xfrm>
          <a:off x="430250" y="2233552"/>
          <a:ext cx="8025300" cy="2490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3370">
                  <a:extLst>
                    <a:ext uri="{9D8B030D-6E8A-4147-A177-3AD203B41FA5}">
                      <a16:colId xmlns:a16="http://schemas.microsoft.com/office/drawing/2014/main" val="200986128"/>
                    </a:ext>
                  </a:extLst>
                </a:gridCol>
                <a:gridCol w="2450965">
                  <a:extLst>
                    <a:ext uri="{9D8B030D-6E8A-4147-A177-3AD203B41FA5}">
                      <a16:colId xmlns:a16="http://schemas.microsoft.com/office/drawing/2014/main" val="2730219963"/>
                    </a:ext>
                  </a:extLst>
                </a:gridCol>
                <a:gridCol w="2450965">
                  <a:extLst>
                    <a:ext uri="{9D8B030D-6E8A-4147-A177-3AD203B41FA5}">
                      <a16:colId xmlns:a16="http://schemas.microsoft.com/office/drawing/2014/main" val="3222411901"/>
                    </a:ext>
                  </a:extLst>
                </a:gridCol>
              </a:tblGrid>
              <a:tr h="27676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Model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Default Accuracy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CV Accuracy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6390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Dummy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ckwell" panose="02060603020205020403" pitchFamily="18" charset="0"/>
                        </a:rPr>
                        <a:t>33.3%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n/a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13619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Linear Regression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42.5%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  <a:endParaRPr lang="en-US" sz="1200" b="0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67742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Decision Tree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45.2%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9575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Random Forest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54.2%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9560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Gradient Boosting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46.6%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54.1%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09592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Ada Boost Decision Tree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53.2%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273357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Support Vector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33.8%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38.0%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83649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MLP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65.4%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51.9%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7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49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experiment process followed the CRISP-DM framework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49" y="1462722"/>
            <a:ext cx="4699439" cy="334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 the spirit of the cross industry process for data mining (CRISP-DM) framework, this experiment included several iterations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selection and tuning of different models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Just Max Scherzer’s pitches for 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Scherzer’s pitches from 2015 to 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All pitchers from 2015-2019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standardization techniques for batters and other statistics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feature engineering techniques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pitch type groupings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042F6-22F9-4D26-8CEA-C2FFD173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89" y="1079156"/>
            <a:ext cx="3584061" cy="35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Confusion matrix for final, tuned Random Forest model 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1FADD-68A9-4118-A2C7-907964DD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" t="1254" r="1"/>
          <a:stretch/>
        </p:blipFill>
        <p:spPr>
          <a:xfrm>
            <a:off x="1925170" y="978320"/>
            <a:ext cx="5293659" cy="3881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141FC-C12B-4F0E-B2D2-ED3DA8A94E23}"/>
              </a:ext>
            </a:extLst>
          </p:cNvPr>
          <p:cNvSpPr txBox="1"/>
          <p:nvPr/>
        </p:nvSpPr>
        <p:spPr>
          <a:xfrm>
            <a:off x="7218829" y="3805229"/>
            <a:ext cx="16328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FF = Fastball</a:t>
            </a:r>
          </a:p>
          <a:p>
            <a:r>
              <a:rPr lang="en-US" sz="1100" dirty="0"/>
              <a:t>CH = Change-up</a:t>
            </a:r>
          </a:p>
          <a:p>
            <a:r>
              <a:rPr lang="en-US" sz="1100" dirty="0"/>
              <a:t>MM = Movement pitch</a:t>
            </a:r>
          </a:p>
        </p:txBody>
      </p:sp>
    </p:spTree>
    <p:extLst>
      <p:ext uri="{BB962C8B-B14F-4D97-AF65-F5344CB8AC3E}">
        <p14:creationId xmlns:p14="http://schemas.microsoft.com/office/powerpoint/2010/main" val="301202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Slot-</a:t>
            </a:r>
            <a:r>
              <a:rPr lang="en-US" sz="2200" b="0" i="0" u="none" strike="noStrike" cap="none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of Baseball: A study in predicting the next pitch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54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Goal is to predict the next pitch type a Major League Baseball (MLB) pitcher will throw given the current scenario in a game that performs better than simply guessing the pitcher’s most frequent pitch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Applications of this study include sports gambling applications, in-game coaching strategy, and/or any other gamification of the MLB</a:t>
            </a:r>
            <a:endParaRPr lang="en-US" dirty="0"/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E99F07-1284-49E3-B32A-F4E87FF9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6DA9A-7204-4BC3-B124-EFE3C646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345" y="3607097"/>
            <a:ext cx="2327310" cy="1536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D9009-05C9-46A9-BE72-C3FE43B43072}"/>
              </a:ext>
            </a:extLst>
          </p:cNvPr>
          <p:cNvSpPr txBox="1"/>
          <p:nvPr/>
        </p:nvSpPr>
        <p:spPr>
          <a:xfrm>
            <a:off x="3526069" y="3275901"/>
            <a:ext cx="65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BF0D3E"/>
                </a:solidFill>
                <a:latin typeface="Algerian" panose="04020705040A02060702" pitchFamily="82" charset="0"/>
              </a:rPr>
              <a:t>?</a:t>
            </a:r>
            <a:endParaRPr lang="en-US" b="1" dirty="0">
              <a:solidFill>
                <a:srgbClr val="BF0D3E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Process in simpler terms…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49" y="1462722"/>
            <a:ext cx="8042209" cy="334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It felt as if this project was conducted on February 2</a:t>
            </a:r>
            <a:r>
              <a:rPr lang="en-US" sz="1800" baseline="300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nd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, in perpetuity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20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C8E1F-92EB-4595-9D59-BB35965A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334" y="1840903"/>
            <a:ext cx="3689332" cy="3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Input data to the pitch prediction model derive from a scorecard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103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This study includes data that would be on any scorecard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Any MLB scoreboard provides good summary of this project’s data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3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5CA81-DCF5-471F-BB78-CDA42FAC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650" y="2445825"/>
            <a:ext cx="3672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6D55F7-1C11-4375-9EF0-B7C36F69ACAD}"/>
              </a:ext>
            </a:extLst>
          </p:cNvPr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3AE338-8C8F-4C93-A79D-BEF59FBBBBBD}"/>
              </a:ext>
            </a:extLst>
          </p:cNvPr>
          <p:cNvSpPr/>
          <p:nvPr/>
        </p:nvSpPr>
        <p:spPr>
          <a:xfrm>
            <a:off x="5187042" y="3739243"/>
            <a:ext cx="2231572" cy="908957"/>
          </a:xfrm>
          <a:prstGeom prst="ellipse">
            <a:avLst/>
          </a:prstGeom>
          <a:blipFill dpi="0" rotWithShape="1">
            <a:blip r:embed="rId3"/>
            <a:srcRect/>
            <a:stretch>
              <a:fillRect l="-232439" t="-411380" r="-77317" b="-544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9C372A-834A-44EF-A801-3965F28502CA}"/>
              </a:ext>
            </a:extLst>
          </p:cNvPr>
          <p:cNvSpPr/>
          <p:nvPr/>
        </p:nvSpPr>
        <p:spPr>
          <a:xfrm>
            <a:off x="2068285" y="3494313"/>
            <a:ext cx="1888673" cy="685801"/>
          </a:xfrm>
          <a:prstGeom prst="ellipse">
            <a:avLst/>
          </a:prstGeom>
          <a:blipFill dpi="0" rotWithShape="1">
            <a:blip r:embed="rId3"/>
            <a:srcRect/>
            <a:stretch>
              <a:fillRect l="-109511" t="-509526" r="-274639" b="-1404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22FE2B-FD10-4DEB-B1B3-69D80C442764}"/>
              </a:ext>
            </a:extLst>
          </p:cNvPr>
          <p:cNvSpPr/>
          <p:nvPr/>
        </p:nvSpPr>
        <p:spPr>
          <a:xfrm>
            <a:off x="4887685" y="2041071"/>
            <a:ext cx="1257301" cy="1594758"/>
          </a:xfrm>
          <a:prstGeom prst="ellipse">
            <a:avLst/>
          </a:prstGeom>
          <a:blipFill dpi="0" rotWithShape="1">
            <a:blip r:embed="rId3"/>
            <a:srcRect/>
            <a:stretch>
              <a:fillRect l="-388745" t="-127986" r="-238528" b="-945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CCE4B4-60C4-470E-A404-9F73B451AB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11F99-3D10-4203-B301-FAB700710D83}"/>
              </a:ext>
            </a:extLst>
          </p:cNvPr>
          <p:cNvSpPr txBox="1"/>
          <p:nvPr/>
        </p:nvSpPr>
        <p:spPr>
          <a:xfrm>
            <a:off x="1431471" y="297109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Pitcher metrics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7B1C38-41BE-441D-86BB-10FC5F01A186}"/>
              </a:ext>
            </a:extLst>
          </p:cNvPr>
          <p:cNvSpPr txBox="1"/>
          <p:nvPr/>
        </p:nvSpPr>
        <p:spPr>
          <a:xfrm>
            <a:off x="4299857" y="1545771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Batter metrics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355F0-5649-4ED1-9392-DD1C96CD21C8}"/>
              </a:ext>
            </a:extLst>
          </p:cNvPr>
          <p:cNvSpPr txBox="1"/>
          <p:nvPr/>
        </p:nvSpPr>
        <p:spPr>
          <a:xfrm>
            <a:off x="5976255" y="3164316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Game situation</a:t>
            </a:r>
          </a:p>
        </p:txBody>
      </p:sp>
    </p:spTree>
    <p:extLst>
      <p:ext uri="{BB962C8B-B14F-4D97-AF65-F5344CB8AC3E}">
        <p14:creationId xmlns:p14="http://schemas.microsoft.com/office/powerpoint/2010/main" val="34720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Data for this study includes almost 600,000 observations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46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Data collected for this study derive from MLB’s </a:t>
            </a:r>
            <a:r>
              <a:rPr lang="en-US" sz="1800" dirty="0" err="1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PITCHf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/x stats from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2019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Every pitch thrown by a pitcher with at least 750 pitches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Every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batter’s statistics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as of the beginning of each game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Features created from the initial data include: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Running pitch totals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for each pitcher per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at-bat, game, batter, and season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Running batter’s statistics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per the beginning of each game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Clustering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of all MLB batters into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four groups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included in the modeling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5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51950-ED5E-488B-9253-F220DBE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61908" y="4659228"/>
            <a:ext cx="1836223" cy="266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A553-A6E8-4809-89B4-65C74D0FEBA4}"/>
              </a:ext>
            </a:extLst>
          </p:cNvPr>
          <p:cNvSpPr txBox="1"/>
          <p:nvPr/>
        </p:nvSpPr>
        <p:spPr>
          <a:xfrm>
            <a:off x="4063496" y="3775443"/>
            <a:ext cx="188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373 Pitchers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9A312-939C-487B-9B85-D5537742BE87}"/>
              </a:ext>
            </a:extLst>
          </p:cNvPr>
          <p:cNvSpPr txBox="1"/>
          <p:nvPr/>
        </p:nvSpPr>
        <p:spPr>
          <a:xfrm>
            <a:off x="7222814" y="3775443"/>
            <a:ext cx="174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990 Batters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9F47B-E4DB-4272-B88D-4CD7CE3B6371}"/>
              </a:ext>
            </a:extLst>
          </p:cNvPr>
          <p:cNvSpPr txBox="1"/>
          <p:nvPr/>
        </p:nvSpPr>
        <p:spPr>
          <a:xfrm>
            <a:off x="430250" y="3775443"/>
            <a:ext cx="236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595,412 Pitches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2A6D9A-8BFD-472E-913C-BF3EB8B47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30" y="4273896"/>
            <a:ext cx="666824" cy="662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4DE22D-8B2D-4E44-9906-8B1D46E2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82" y="4273896"/>
            <a:ext cx="666824" cy="662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09605A-6060-4A8F-BDB3-AB19E881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94" y="4273896"/>
            <a:ext cx="666824" cy="662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CF806F-1616-4069-BCD3-54027A03B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218" y="4273896"/>
            <a:ext cx="666824" cy="662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E39E1-A3B9-42AC-9527-537CEBFB7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806" y="4273896"/>
            <a:ext cx="666824" cy="662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57DB8-4551-42B7-A05B-F6D37AD49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5216412" y="4216418"/>
            <a:ext cx="666825" cy="8365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7FD5FE-B012-46F3-9A5F-D20C2C173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874964" y="4216418"/>
            <a:ext cx="666825" cy="8365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1C8BFC-A326-4FE9-A958-DDB19A755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533517" y="4216418"/>
            <a:ext cx="666825" cy="8365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56DE85-9E73-4B30-86A5-28BC6CEBC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192070" y="4216418"/>
            <a:ext cx="666825" cy="836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D1EB5-7149-437C-A156-CA3F129FAE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3850623" y="4216418"/>
            <a:ext cx="666825" cy="8365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4DFE03-88A5-429F-976C-A2C72915B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40572" y="4562209"/>
            <a:ext cx="1836223" cy="266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D1697C-8256-49CD-8C52-1317B422C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19236" y="4451321"/>
            <a:ext cx="1836223" cy="266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FA7D75-40BF-478D-9E6A-97E821410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087843" y="4349283"/>
            <a:ext cx="1836223" cy="266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396150-7D74-4E90-A42F-93EFECAA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077393" y="4235589"/>
            <a:ext cx="1836223" cy="2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1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Pitch types focused on three groups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pitch types in this experiment were grouped as either fastballs, change-ups, or movement pitches.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6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0580CB-4471-45B4-8EFF-878BACB0967E}"/>
              </a:ext>
            </a:extLst>
          </p:cNvPr>
          <p:cNvSpPr/>
          <p:nvPr/>
        </p:nvSpPr>
        <p:spPr>
          <a:xfrm>
            <a:off x="1360434" y="2156114"/>
            <a:ext cx="6144150" cy="2823634"/>
          </a:xfrm>
          <a:prstGeom prst="rect">
            <a:avLst/>
          </a:prstGeom>
          <a:blipFill dpi="0"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417A08-2711-4EAE-815D-5FC753939CD8}"/>
              </a:ext>
            </a:extLst>
          </p:cNvPr>
          <p:cNvSpPr/>
          <p:nvPr/>
        </p:nvSpPr>
        <p:spPr>
          <a:xfrm>
            <a:off x="5492942" y="2156114"/>
            <a:ext cx="982908" cy="13673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438" r="-104662" b="-106502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7CC8AC-8BFC-4296-87EE-64D545877F9F}"/>
              </a:ext>
            </a:extLst>
          </p:cNvPr>
          <p:cNvSpPr/>
          <p:nvPr/>
        </p:nvSpPr>
        <p:spPr>
          <a:xfrm>
            <a:off x="1360434" y="2156114"/>
            <a:ext cx="982908" cy="13673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" r="-525102" b="-106502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1EDD4A-AE9C-4413-AEC7-521970ACD064}"/>
              </a:ext>
            </a:extLst>
          </p:cNvPr>
          <p:cNvSpPr/>
          <p:nvPr/>
        </p:nvSpPr>
        <p:spPr>
          <a:xfrm>
            <a:off x="1360434" y="2156114"/>
            <a:ext cx="6144150" cy="28236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471A5E-DB4F-4FCF-A6B4-D02BAF354792}"/>
              </a:ext>
            </a:extLst>
          </p:cNvPr>
          <p:cNvSpPr txBox="1"/>
          <p:nvPr/>
        </p:nvSpPr>
        <p:spPr>
          <a:xfrm>
            <a:off x="1326784" y="2727521"/>
            <a:ext cx="10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Fastball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2FAA23-F386-4ADF-9595-D487A0F68E2F}"/>
              </a:ext>
            </a:extLst>
          </p:cNvPr>
          <p:cNvSpPr txBox="1"/>
          <p:nvPr/>
        </p:nvSpPr>
        <p:spPr>
          <a:xfrm>
            <a:off x="5314146" y="2771065"/>
            <a:ext cx="139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Change-Up</a:t>
            </a:r>
          </a:p>
        </p:txBody>
      </p:sp>
    </p:spTree>
    <p:extLst>
      <p:ext uri="{BB962C8B-B14F-4D97-AF65-F5344CB8AC3E}">
        <p14:creationId xmlns:p14="http://schemas.microsoft.com/office/powerpoint/2010/main" val="2617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  <p:bldP spid="43" grpId="0" animBg="1"/>
      <p:bldP spid="43" grpId="1" animBg="1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model outperforms naïve approach for fastballs and 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offspeed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7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12" name="Google Shape;75;p17">
            <a:extLst>
              <a:ext uri="{FF2B5EF4-FFF2-40B4-BE49-F238E27FC236}">
                <a16:creationId xmlns:a16="http://schemas.microsoft.com/office/drawing/2014/main" id="{62062116-B396-4B57-BD89-8DD406EC1288}"/>
              </a:ext>
            </a:extLst>
          </p:cNvPr>
          <p:cNvSpPr txBox="1"/>
          <p:nvPr/>
        </p:nvSpPr>
        <p:spPr>
          <a:xfrm>
            <a:off x="430250" y="1462723"/>
            <a:ext cx="8025300" cy="32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By subtracting naïve predictions from the model’s predictions, the model outperforms picking the most frequent pitch type thrown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Movement pitches include seven pitch types and higher variability is expected given the parameters of this experiment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819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performs well with fastballs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12" name="Google Shape;75;p17">
            <a:extLst>
              <a:ext uri="{FF2B5EF4-FFF2-40B4-BE49-F238E27FC236}">
                <a16:creationId xmlns:a16="http://schemas.microsoft.com/office/drawing/2014/main" id="{62062116-B396-4B57-BD89-8DD406EC1288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229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61.4%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6B570-2C77-49BB-8A67-E66503FE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21" y="1809419"/>
            <a:ext cx="5892557" cy="31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does even better with change-ups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6F51C7-EB58-4007-9DF9-3BA0716D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19" y="1809419"/>
            <a:ext cx="5894762" cy="3136392"/>
          </a:xfrm>
          <a:prstGeom prst="rect">
            <a:avLst/>
          </a:prstGeom>
        </p:spPr>
      </p:pic>
      <p:sp>
        <p:nvSpPr>
          <p:cNvPr id="9" name="Google Shape;75;p17">
            <a:extLst>
              <a:ext uri="{FF2B5EF4-FFF2-40B4-BE49-F238E27FC236}">
                <a16:creationId xmlns:a16="http://schemas.microsoft.com/office/drawing/2014/main" id="{B9DB4EAF-6D62-4759-B61E-78AB3D676259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362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97.1%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5599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11725</TotalTime>
  <Words>974</Words>
  <Application>Microsoft Office PowerPoint</Application>
  <PresentationFormat>On-screen Show (16:9)</PresentationFormat>
  <Paragraphs>211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Algerian</vt:lpstr>
      <vt:lpstr>Proxima Nova</vt:lpstr>
      <vt:lpstr>Courier New</vt:lpstr>
      <vt:lpstr>Gill Sans</vt:lpstr>
      <vt:lpstr>Roboto</vt:lpstr>
      <vt:lpstr>Arial</vt:lpstr>
      <vt:lpstr>Wingdings</vt:lpstr>
      <vt:lpstr>Rockwell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Bronko</dc:creator>
  <cp:lastModifiedBy>Tony Bronko</cp:lastModifiedBy>
  <cp:revision>230</cp:revision>
  <cp:lastPrinted>2020-05-20T16:23:55Z</cp:lastPrinted>
  <dcterms:modified xsi:type="dcterms:W3CDTF">2020-05-27T02:36:33Z</dcterms:modified>
</cp:coreProperties>
</file>